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2192000" cy="16256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FFF4"/>
    <a:srgbClr val="D5FFEE"/>
    <a:srgbClr val="6DFFAF"/>
    <a:srgbClr val="00BC55"/>
    <a:srgbClr val="CC0000"/>
    <a:srgbClr val="FF6600"/>
    <a:srgbClr val="FF66CC"/>
    <a:srgbClr val="F89A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60"/>
  </p:normalViewPr>
  <p:slideViewPr>
    <p:cSldViewPr snapToGrid="0">
      <p:cViewPr varScale="1">
        <p:scale>
          <a:sx n="49" d="100"/>
          <a:sy n="49" d="100"/>
        </p:scale>
        <p:origin x="281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386786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2035137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37359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275716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122633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3237410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3770855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1018825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2124497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363849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CFD524-26E8-4AC9-B13E-9364AFF38A8A}" type="datetimeFigureOut">
              <a:rPr kumimoji="1" lang="ja-JP" altLang="en-US" smtClean="0"/>
              <a:t>2025/3/16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69029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82000"/>
                  </a:schemeClr>
                </a:solidFill>
              </a:defRPr>
            </a:lvl1pPr>
          </a:lstStyle>
          <a:p>
            <a:fld id="{08CFD524-26E8-4AC9-B13E-9364AFF38A8A}" type="datetimeFigureOut">
              <a:rPr kumimoji="1" lang="ja-JP" altLang="en-US" smtClean="0"/>
              <a:t>2025/3/16</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82000"/>
                  </a:schemeClr>
                </a:solidFill>
              </a:defRPr>
            </a:lvl1pPr>
          </a:lstStyle>
          <a:p>
            <a:fld id="{201BC5EC-1B36-4DB1-ACA9-D22FCD1272B6}" type="slidenum">
              <a:rPr kumimoji="1" lang="ja-JP" altLang="en-US" smtClean="0"/>
              <a:t>‹#›</a:t>
            </a:fld>
            <a:endParaRPr kumimoji="1" lang="ja-JP" altLang="en-US"/>
          </a:p>
        </p:txBody>
      </p:sp>
    </p:spTree>
    <p:extLst>
      <p:ext uri="{BB962C8B-B14F-4D97-AF65-F5344CB8AC3E}">
        <p14:creationId xmlns:p14="http://schemas.microsoft.com/office/powerpoint/2010/main" val="5512689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6370ED4E-147B-92BB-CC8C-A6D42EB8C1AC}"/>
              </a:ext>
            </a:extLst>
          </p:cNvPr>
          <p:cNvSpPr txBox="1"/>
          <p:nvPr/>
        </p:nvSpPr>
        <p:spPr>
          <a:xfrm>
            <a:off x="1632389" y="380328"/>
            <a:ext cx="9042860" cy="2062103"/>
          </a:xfrm>
          <a:prstGeom prst="rect">
            <a:avLst/>
          </a:prstGeom>
          <a:noFill/>
        </p:spPr>
        <p:txBody>
          <a:bodyPr wrap="none" rtlCol="0">
            <a:spAutoFit/>
          </a:bodyPr>
          <a:lstStyle/>
          <a:p>
            <a:r>
              <a:rPr kumimoji="1" lang="ja-JP" altLang="en-US" sz="6400" dirty="0">
                <a:ln w="1905"/>
                <a:effectLst/>
                <a:latin typeface="HGP明朝E" pitchFamily="18" charset="-128"/>
                <a:ea typeface="HGP明朝E" pitchFamily="18" charset="-128"/>
              </a:rPr>
              <a:t>函館病診連携懇話会</a:t>
            </a:r>
            <a:endParaRPr kumimoji="1" lang="en-US" altLang="ja-JP" sz="6400" dirty="0">
              <a:ln w="1905"/>
              <a:effectLst/>
              <a:latin typeface="HGP明朝E" pitchFamily="18" charset="-128"/>
              <a:ea typeface="HGP明朝E" pitchFamily="18" charset="-128"/>
            </a:endParaRPr>
          </a:p>
          <a:p>
            <a:r>
              <a:rPr kumimoji="1" lang="ja-JP" altLang="en-US" sz="6400" dirty="0">
                <a:ln w="1905"/>
                <a:effectLst/>
                <a:latin typeface="HGP明朝E" pitchFamily="18" charset="-128"/>
                <a:ea typeface="HGP明朝E" pitchFamily="18" charset="-128"/>
              </a:rPr>
              <a:t>　　　　　　講演会のご案内</a:t>
            </a:r>
          </a:p>
        </p:txBody>
      </p:sp>
      <p:sp>
        <p:nvSpPr>
          <p:cNvPr id="23" name="テキスト ボックス 22">
            <a:extLst>
              <a:ext uri="{FF2B5EF4-FFF2-40B4-BE49-F238E27FC236}">
                <a16:creationId xmlns:a16="http://schemas.microsoft.com/office/drawing/2014/main" id="{7ABDC00E-6AEF-D6FF-A252-B0561618E124}"/>
              </a:ext>
            </a:extLst>
          </p:cNvPr>
          <p:cNvSpPr txBox="1"/>
          <p:nvPr/>
        </p:nvSpPr>
        <p:spPr>
          <a:xfrm>
            <a:off x="2890746" y="7225293"/>
            <a:ext cx="5618846" cy="830997"/>
          </a:xfrm>
          <a:prstGeom prst="rect">
            <a:avLst/>
          </a:prstGeom>
          <a:noFill/>
        </p:spPr>
        <p:txBody>
          <a:bodyPr wrap="none" rtlCol="0">
            <a:spAutoFit/>
          </a:bodyPr>
          <a:lstStyle/>
          <a:p>
            <a:r>
              <a:rPr kumimoji="1" lang="en-US" altLang="ja-JP" sz="4800" dirty="0">
                <a:latin typeface="HGP創英角ｺﾞｼｯｸUB" pitchFamily="50" charset="-128"/>
                <a:ea typeface="HGP創英角ｺﾞｼｯｸUB" pitchFamily="50" charset="-128"/>
              </a:rPr>
              <a:t>2025</a:t>
            </a:r>
            <a:r>
              <a:rPr kumimoji="1" lang="ja-JP" altLang="en-US" sz="4000" dirty="0">
                <a:latin typeface="HGP創英角ｺﾞｼｯｸUB" pitchFamily="50" charset="-128"/>
                <a:ea typeface="HGP創英角ｺﾞｼｯｸUB" pitchFamily="50" charset="-128"/>
              </a:rPr>
              <a:t>年</a:t>
            </a:r>
            <a:r>
              <a:rPr kumimoji="1" lang="en-US" altLang="ja-JP" sz="4800" dirty="0">
                <a:latin typeface="HGP創英角ｺﾞｼｯｸUB" pitchFamily="50" charset="-128"/>
                <a:ea typeface="HGP創英角ｺﾞｼｯｸUB" pitchFamily="50" charset="-128"/>
              </a:rPr>
              <a:t>3</a:t>
            </a:r>
            <a:r>
              <a:rPr kumimoji="1" lang="ja-JP" altLang="en-US" sz="4000" dirty="0">
                <a:latin typeface="HGP創英角ｺﾞｼｯｸUB" pitchFamily="50" charset="-128"/>
                <a:ea typeface="HGP創英角ｺﾞｼｯｸUB" pitchFamily="50" charset="-128"/>
              </a:rPr>
              <a:t>月</a:t>
            </a:r>
            <a:r>
              <a:rPr kumimoji="1" lang="en-US" altLang="ja-JP" sz="4800" dirty="0">
                <a:latin typeface="HGP創英角ｺﾞｼｯｸUB" pitchFamily="50" charset="-128"/>
                <a:ea typeface="HGP創英角ｺﾞｼｯｸUB" pitchFamily="50" charset="-128"/>
              </a:rPr>
              <a:t>26</a:t>
            </a:r>
            <a:r>
              <a:rPr kumimoji="1" lang="ja-JP" altLang="en-US" sz="4000" dirty="0">
                <a:latin typeface="HGP創英角ｺﾞｼｯｸUB" pitchFamily="50" charset="-128"/>
                <a:ea typeface="HGP創英角ｺﾞｼｯｸUB" pitchFamily="50" charset="-128"/>
              </a:rPr>
              <a:t>日（水）</a:t>
            </a:r>
            <a:endParaRPr kumimoji="1" lang="en-US" altLang="ja-JP" sz="4000" dirty="0">
              <a:latin typeface="HGP創英角ｺﾞｼｯｸUB" pitchFamily="50" charset="-128"/>
              <a:ea typeface="HGP創英角ｺﾞｼｯｸUB" pitchFamily="50" charset="-128"/>
            </a:endParaRPr>
          </a:p>
        </p:txBody>
      </p:sp>
      <p:sp>
        <p:nvSpPr>
          <p:cNvPr id="26" name="テキスト ボックス 25">
            <a:extLst>
              <a:ext uri="{FF2B5EF4-FFF2-40B4-BE49-F238E27FC236}">
                <a16:creationId xmlns:a16="http://schemas.microsoft.com/office/drawing/2014/main" id="{5AC31D19-9CCD-EA33-B822-F6F5FDDB4772}"/>
              </a:ext>
            </a:extLst>
          </p:cNvPr>
          <p:cNvSpPr txBox="1"/>
          <p:nvPr/>
        </p:nvSpPr>
        <p:spPr>
          <a:xfrm>
            <a:off x="2890746" y="8125544"/>
            <a:ext cx="6526146" cy="1200329"/>
          </a:xfrm>
          <a:prstGeom prst="rect">
            <a:avLst/>
          </a:prstGeom>
          <a:noFill/>
        </p:spPr>
        <p:txBody>
          <a:bodyPr wrap="none" rtlCol="0">
            <a:spAutoFit/>
          </a:bodyPr>
          <a:lstStyle/>
          <a:p>
            <a:r>
              <a:rPr kumimoji="1" lang="ja-JP" altLang="en-US" sz="3600" dirty="0">
                <a:latin typeface="HGP創英角ｺﾞｼｯｸUB" pitchFamily="50" charset="-128"/>
                <a:ea typeface="HGP創英角ｺﾞｼｯｸUB" pitchFamily="50" charset="-128"/>
              </a:rPr>
              <a:t>国立病院機構 函館医療センター</a:t>
            </a:r>
            <a:endParaRPr kumimoji="1" lang="en-US" altLang="ja-JP" sz="3600" dirty="0">
              <a:latin typeface="HGP創英角ｺﾞｼｯｸUB" pitchFamily="50" charset="-128"/>
              <a:ea typeface="HGP創英角ｺﾞｼｯｸUB" pitchFamily="50" charset="-128"/>
            </a:endParaRPr>
          </a:p>
          <a:p>
            <a:r>
              <a:rPr kumimoji="1" lang="ja-JP" altLang="en-US" sz="3600" dirty="0">
                <a:latin typeface="HGP創英角ｺﾞｼｯｸUB" pitchFamily="50" charset="-128"/>
                <a:ea typeface="HGP創英角ｺﾞｼｯｸUB" pitchFamily="50" charset="-128"/>
              </a:rPr>
              <a:t>１階　大会議室</a:t>
            </a:r>
          </a:p>
        </p:txBody>
      </p:sp>
      <p:sp>
        <p:nvSpPr>
          <p:cNvPr id="35" name="テキスト ボックス 34">
            <a:extLst>
              <a:ext uri="{FF2B5EF4-FFF2-40B4-BE49-F238E27FC236}">
                <a16:creationId xmlns:a16="http://schemas.microsoft.com/office/drawing/2014/main" id="{6D84B1F9-A5AE-1BA1-BD64-18F3E51C1D11}"/>
              </a:ext>
            </a:extLst>
          </p:cNvPr>
          <p:cNvSpPr txBox="1"/>
          <p:nvPr/>
        </p:nvSpPr>
        <p:spPr>
          <a:xfrm>
            <a:off x="668874" y="7317172"/>
            <a:ext cx="2037737" cy="646331"/>
          </a:xfrm>
          <a:prstGeom prst="rect">
            <a:avLst/>
          </a:prstGeom>
          <a:noFill/>
        </p:spPr>
        <p:txBody>
          <a:bodyPr wrap="none" rtlCol="0">
            <a:spAutoFit/>
          </a:bodyPr>
          <a:lstStyle/>
          <a:p>
            <a:r>
              <a:rPr kumimoji="1" lang="ja-JP" altLang="en-US" sz="3600" b="1" dirty="0">
                <a:latin typeface="HGS創英角ｺﾞｼｯｸUB" panose="020B0900000000000000" pitchFamily="50" charset="-128"/>
                <a:ea typeface="HGS創英角ｺﾞｼｯｸUB" panose="020B0900000000000000" pitchFamily="50" charset="-128"/>
              </a:rPr>
              <a:t>日　時：</a:t>
            </a:r>
          </a:p>
        </p:txBody>
      </p:sp>
      <p:sp>
        <p:nvSpPr>
          <p:cNvPr id="37" name="テキスト ボックス 36">
            <a:extLst>
              <a:ext uri="{FF2B5EF4-FFF2-40B4-BE49-F238E27FC236}">
                <a16:creationId xmlns:a16="http://schemas.microsoft.com/office/drawing/2014/main" id="{20CB907B-2CD2-6084-E8AC-32069E28CBB0}"/>
              </a:ext>
            </a:extLst>
          </p:cNvPr>
          <p:cNvSpPr txBox="1"/>
          <p:nvPr/>
        </p:nvSpPr>
        <p:spPr>
          <a:xfrm>
            <a:off x="668874" y="8096002"/>
            <a:ext cx="2037737" cy="646331"/>
          </a:xfrm>
          <a:prstGeom prst="rect">
            <a:avLst/>
          </a:prstGeom>
          <a:noFill/>
        </p:spPr>
        <p:txBody>
          <a:bodyPr wrap="none" rtlCol="0">
            <a:spAutoFit/>
          </a:bodyPr>
          <a:lstStyle/>
          <a:p>
            <a:r>
              <a:rPr kumimoji="1" lang="ja-JP" altLang="en-US" sz="3600" b="1" dirty="0">
                <a:latin typeface="HGS創英角ｺﾞｼｯｸUB" panose="020B0900000000000000" pitchFamily="50" charset="-128"/>
                <a:ea typeface="HGS創英角ｺﾞｼｯｸUB" panose="020B0900000000000000" pitchFamily="50" charset="-128"/>
              </a:rPr>
              <a:t>会　場：</a:t>
            </a:r>
          </a:p>
        </p:txBody>
      </p:sp>
      <p:sp>
        <p:nvSpPr>
          <p:cNvPr id="40" name="テキスト ボックス 39">
            <a:extLst>
              <a:ext uri="{FF2B5EF4-FFF2-40B4-BE49-F238E27FC236}">
                <a16:creationId xmlns:a16="http://schemas.microsoft.com/office/drawing/2014/main" id="{2CE6BEAC-DCAE-943F-D6DF-7F5636D2E3AB}"/>
              </a:ext>
            </a:extLst>
          </p:cNvPr>
          <p:cNvSpPr txBox="1"/>
          <p:nvPr/>
        </p:nvSpPr>
        <p:spPr>
          <a:xfrm>
            <a:off x="2890746" y="10161543"/>
            <a:ext cx="1414170" cy="646331"/>
          </a:xfrm>
          <a:prstGeom prst="rect">
            <a:avLst/>
          </a:prstGeom>
          <a:noFill/>
        </p:spPr>
        <p:txBody>
          <a:bodyPr wrap="none" rtlCol="0">
            <a:spAutoFit/>
          </a:bodyPr>
          <a:lstStyle/>
          <a:p>
            <a:r>
              <a:rPr kumimoji="1" lang="ja-JP" altLang="en-US" sz="3600" dirty="0">
                <a:latin typeface="HGP創英角ｺﾞｼｯｸUB" pitchFamily="50" charset="-128"/>
                <a:ea typeface="HGP創英角ｺﾞｼｯｸUB" pitchFamily="50" charset="-128"/>
              </a:rPr>
              <a:t>無　料</a:t>
            </a:r>
          </a:p>
        </p:txBody>
      </p:sp>
      <p:sp>
        <p:nvSpPr>
          <p:cNvPr id="66" name="テキスト ボックス 65">
            <a:extLst>
              <a:ext uri="{FF2B5EF4-FFF2-40B4-BE49-F238E27FC236}">
                <a16:creationId xmlns:a16="http://schemas.microsoft.com/office/drawing/2014/main" id="{D31CEB4B-5788-141E-0007-AB476B54BD1B}"/>
              </a:ext>
            </a:extLst>
          </p:cNvPr>
          <p:cNvSpPr txBox="1"/>
          <p:nvPr/>
        </p:nvSpPr>
        <p:spPr>
          <a:xfrm>
            <a:off x="8145478" y="7373097"/>
            <a:ext cx="3429144" cy="646331"/>
          </a:xfrm>
          <a:prstGeom prst="rect">
            <a:avLst/>
          </a:prstGeom>
          <a:noFill/>
        </p:spPr>
        <p:txBody>
          <a:bodyPr wrap="none" rtlCol="0">
            <a:spAutoFit/>
          </a:bodyPr>
          <a:lstStyle/>
          <a:p>
            <a:r>
              <a:rPr kumimoji="1" lang="en-US" altLang="ja-JP" sz="3600" dirty="0">
                <a:latin typeface="HGP創英角ｺﾞｼｯｸUB" pitchFamily="50" charset="-128"/>
                <a:ea typeface="HGP創英角ｺﾞｼｯｸUB" pitchFamily="50" charset="-128"/>
              </a:rPr>
              <a:t>19</a:t>
            </a:r>
            <a:r>
              <a:rPr kumimoji="1" lang="ja-JP" altLang="en-US" sz="3600" dirty="0">
                <a:latin typeface="HGP創英角ｺﾞｼｯｸUB" pitchFamily="50" charset="-128"/>
                <a:ea typeface="HGP創英角ｺﾞｼｯｸUB" pitchFamily="50" charset="-128"/>
              </a:rPr>
              <a:t>：</a:t>
            </a:r>
            <a:r>
              <a:rPr kumimoji="1" lang="en-US" altLang="ja-JP" sz="3600" dirty="0">
                <a:latin typeface="HGP創英角ｺﾞｼｯｸUB" pitchFamily="50" charset="-128"/>
                <a:ea typeface="HGP創英角ｺﾞｼｯｸUB" pitchFamily="50" charset="-128"/>
              </a:rPr>
              <a:t>30</a:t>
            </a:r>
            <a:r>
              <a:rPr kumimoji="1" lang="ja-JP" altLang="en-US" sz="3600" dirty="0">
                <a:latin typeface="HGP創英角ｺﾞｼｯｸUB" pitchFamily="50" charset="-128"/>
                <a:ea typeface="HGP創英角ｺﾞｼｯｸUB" pitchFamily="50" charset="-128"/>
              </a:rPr>
              <a:t>～</a:t>
            </a:r>
            <a:r>
              <a:rPr kumimoji="1" lang="en-US" altLang="ja-JP" sz="3600" dirty="0">
                <a:latin typeface="HGP創英角ｺﾞｼｯｸUB" pitchFamily="50" charset="-128"/>
                <a:ea typeface="HGP創英角ｺﾞｼｯｸUB" pitchFamily="50" charset="-128"/>
              </a:rPr>
              <a:t>20</a:t>
            </a:r>
            <a:r>
              <a:rPr kumimoji="1" lang="ja-JP" altLang="en-US" sz="3600" dirty="0">
                <a:latin typeface="HGP創英角ｺﾞｼｯｸUB" pitchFamily="50" charset="-128"/>
                <a:ea typeface="HGP創英角ｺﾞｼｯｸUB" pitchFamily="50" charset="-128"/>
              </a:rPr>
              <a:t>：</a:t>
            </a:r>
            <a:r>
              <a:rPr kumimoji="1" lang="en-US" altLang="ja-JP" sz="3600" dirty="0">
                <a:latin typeface="HGP創英角ｺﾞｼｯｸUB" pitchFamily="50" charset="-128"/>
                <a:ea typeface="HGP創英角ｺﾞｼｯｸUB" pitchFamily="50" charset="-128"/>
              </a:rPr>
              <a:t>30</a:t>
            </a:r>
            <a:endParaRPr kumimoji="1" lang="ja-JP" altLang="en-US" sz="3600" dirty="0">
              <a:latin typeface="HGP創英角ｺﾞｼｯｸUB" pitchFamily="50" charset="-128"/>
              <a:ea typeface="HGP創英角ｺﾞｼｯｸUB" pitchFamily="50" charset="-128"/>
            </a:endParaRPr>
          </a:p>
        </p:txBody>
      </p:sp>
      <p:sp>
        <p:nvSpPr>
          <p:cNvPr id="16" name="テキスト ボックス 15">
            <a:extLst>
              <a:ext uri="{FF2B5EF4-FFF2-40B4-BE49-F238E27FC236}">
                <a16:creationId xmlns:a16="http://schemas.microsoft.com/office/drawing/2014/main" id="{345301E2-2E9B-3B7C-FEEB-0ED2CE344E67}"/>
              </a:ext>
            </a:extLst>
          </p:cNvPr>
          <p:cNvSpPr txBox="1"/>
          <p:nvPr/>
        </p:nvSpPr>
        <p:spPr>
          <a:xfrm>
            <a:off x="167367" y="11862254"/>
            <a:ext cx="3037153" cy="615361"/>
          </a:xfrm>
          <a:prstGeom prst="rect">
            <a:avLst/>
          </a:prstGeom>
          <a:noFill/>
        </p:spPr>
        <p:txBody>
          <a:bodyPr wrap="square">
            <a:spAutoFit/>
          </a:bodyPr>
          <a:lstStyle/>
          <a:p>
            <a:pPr indent="609600">
              <a:lnSpc>
                <a:spcPct val="107000"/>
              </a:lnSpc>
              <a:spcAft>
                <a:spcPts val="800"/>
              </a:spcAft>
            </a:pPr>
            <a:r>
              <a:rPr lang="ja-JP" altLang="en-US" sz="36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rPr>
              <a:t>講　演</a:t>
            </a:r>
            <a:endParaRPr lang="ja-JP" altLang="ja-JP" sz="32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94ED4E3C-D427-CCB9-48E8-0AA00C4C5501}"/>
              </a:ext>
            </a:extLst>
          </p:cNvPr>
          <p:cNvSpPr txBox="1"/>
          <p:nvPr/>
        </p:nvSpPr>
        <p:spPr>
          <a:xfrm>
            <a:off x="668874" y="10146805"/>
            <a:ext cx="2037737" cy="646331"/>
          </a:xfrm>
          <a:prstGeom prst="rect">
            <a:avLst/>
          </a:prstGeom>
          <a:noFill/>
        </p:spPr>
        <p:txBody>
          <a:bodyPr wrap="none" rtlCol="0">
            <a:spAutoFit/>
          </a:bodyPr>
          <a:lstStyle/>
          <a:p>
            <a:r>
              <a:rPr kumimoji="1" lang="ja-JP" altLang="en-US" sz="3600" b="1" dirty="0">
                <a:latin typeface="HGS創英角ｺﾞｼｯｸUB" panose="020B0900000000000000" pitchFamily="50" charset="-128"/>
                <a:ea typeface="HGS創英角ｺﾞｼｯｸUB" panose="020B0900000000000000" pitchFamily="50" charset="-128"/>
              </a:rPr>
              <a:t>参加費：</a:t>
            </a:r>
          </a:p>
        </p:txBody>
      </p:sp>
      <p:sp>
        <p:nvSpPr>
          <p:cNvPr id="32" name="テキスト ボックス 31">
            <a:extLst>
              <a:ext uri="{FF2B5EF4-FFF2-40B4-BE49-F238E27FC236}">
                <a16:creationId xmlns:a16="http://schemas.microsoft.com/office/drawing/2014/main" id="{70B314D6-3980-44BC-186E-B77BEBF545BC}"/>
              </a:ext>
            </a:extLst>
          </p:cNvPr>
          <p:cNvSpPr txBox="1"/>
          <p:nvPr/>
        </p:nvSpPr>
        <p:spPr>
          <a:xfrm>
            <a:off x="1273812" y="12458389"/>
            <a:ext cx="10690484" cy="584775"/>
          </a:xfrm>
          <a:prstGeom prst="rect">
            <a:avLst/>
          </a:prstGeom>
          <a:noFill/>
        </p:spPr>
        <p:txBody>
          <a:bodyPr wrap="square" rtlCol="0">
            <a:spAutoFit/>
          </a:bodyPr>
          <a:lstStyle/>
          <a:p>
            <a:r>
              <a:rPr lang="ja-JP" altLang="ja-JP" sz="32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rPr>
              <a:t>講　師：</a:t>
            </a:r>
            <a:r>
              <a:rPr lang="ja-JP" altLang="en-US" sz="32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rPr>
              <a:t>多機能型事務所あすらら</a:t>
            </a:r>
            <a:endParaRPr lang="ja-JP" altLang="ja-JP" sz="28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endParaRPr>
          </a:p>
        </p:txBody>
      </p:sp>
      <p:sp>
        <p:nvSpPr>
          <p:cNvPr id="33" name="テキスト ボックス 32">
            <a:extLst>
              <a:ext uri="{FF2B5EF4-FFF2-40B4-BE49-F238E27FC236}">
                <a16:creationId xmlns:a16="http://schemas.microsoft.com/office/drawing/2014/main" id="{B00107A9-44AF-C79D-6FDB-D76D111D08B0}"/>
              </a:ext>
            </a:extLst>
          </p:cNvPr>
          <p:cNvSpPr txBox="1"/>
          <p:nvPr/>
        </p:nvSpPr>
        <p:spPr>
          <a:xfrm>
            <a:off x="3345712" y="13092124"/>
            <a:ext cx="3057247" cy="584775"/>
          </a:xfrm>
          <a:prstGeom prst="rect">
            <a:avLst/>
          </a:prstGeom>
          <a:noFill/>
        </p:spPr>
        <p:txBody>
          <a:bodyPr wrap="none" rtlCol="0">
            <a:spAutoFit/>
          </a:bodyPr>
          <a:lstStyle/>
          <a:p>
            <a:r>
              <a:rPr lang="ja-JP" altLang="en-US" sz="3200" b="1" kern="100" dirty="0">
                <a:latin typeface="ＤＦ太丸ゴシック体N" panose="020F0909000000000000" pitchFamily="49" charset="-128"/>
                <a:ea typeface="ＤＦ太丸ゴシック体N" panose="020F0909000000000000" pitchFamily="49" charset="-128"/>
                <a:cs typeface="Times New Roman" panose="02020603050405020304" pitchFamily="18" charset="0"/>
              </a:rPr>
              <a:t>細田　政裕</a:t>
            </a:r>
            <a:r>
              <a:rPr lang="ja-JP" altLang="ja-JP" sz="32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rPr>
              <a:t>先生</a:t>
            </a:r>
            <a:endParaRPr lang="en-US" altLang="ja-JP" sz="2800" b="1" kern="100" dirty="0">
              <a:latin typeface="ＤＦ太丸ゴシック体N" panose="020F0909000000000000" pitchFamily="49" charset="-128"/>
              <a:ea typeface="ＤＦ太丸ゴシック体N" panose="020F0909000000000000" pitchFamily="49" charset="-128"/>
              <a:cs typeface="Times New Roman" panose="02020603050405020304" pitchFamily="18" charset="0"/>
            </a:endParaRPr>
          </a:p>
        </p:txBody>
      </p:sp>
      <p:sp>
        <p:nvSpPr>
          <p:cNvPr id="44" name="テキスト ボックス 43">
            <a:extLst>
              <a:ext uri="{FF2B5EF4-FFF2-40B4-BE49-F238E27FC236}">
                <a16:creationId xmlns:a16="http://schemas.microsoft.com/office/drawing/2014/main" id="{E1F7945A-9817-4D4C-D32A-00802B27A341}"/>
              </a:ext>
            </a:extLst>
          </p:cNvPr>
          <p:cNvSpPr txBox="1"/>
          <p:nvPr/>
        </p:nvSpPr>
        <p:spPr>
          <a:xfrm>
            <a:off x="1273812" y="13816299"/>
            <a:ext cx="9212778" cy="584775"/>
          </a:xfrm>
          <a:prstGeom prst="rect">
            <a:avLst/>
          </a:prstGeom>
          <a:noFill/>
        </p:spPr>
        <p:txBody>
          <a:bodyPr wrap="none" rtlCol="0">
            <a:spAutoFit/>
          </a:bodyPr>
          <a:lstStyle/>
          <a:p>
            <a:r>
              <a:rPr lang="ja-JP" altLang="ja-JP" sz="32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rPr>
              <a:t>演　題：「</a:t>
            </a:r>
            <a:r>
              <a:rPr lang="ja-JP" altLang="en-US" sz="32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rPr>
              <a:t>認知症の人への理解と対応について</a:t>
            </a:r>
            <a:r>
              <a:rPr lang="ja-JP" altLang="ja-JP" sz="32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rPr>
              <a:t>」</a:t>
            </a:r>
            <a:endParaRPr lang="ja-JP" altLang="ja-JP" sz="2800" b="1" kern="100" dirty="0">
              <a:effectLst/>
              <a:latin typeface="ＤＦ太丸ゴシック体N" panose="020F0909000000000000" pitchFamily="49" charset="-128"/>
              <a:ea typeface="ＤＦ太丸ゴシック体N" panose="020F0909000000000000" pitchFamily="49" charset="-128"/>
              <a:cs typeface="Times New Roman" panose="02020603050405020304" pitchFamily="18" charset="0"/>
            </a:endParaRPr>
          </a:p>
        </p:txBody>
      </p:sp>
      <p:sp>
        <p:nvSpPr>
          <p:cNvPr id="54" name="四角形: 角を丸くする 53">
            <a:extLst>
              <a:ext uri="{FF2B5EF4-FFF2-40B4-BE49-F238E27FC236}">
                <a16:creationId xmlns:a16="http://schemas.microsoft.com/office/drawing/2014/main" id="{9551F57E-9347-C42A-AB4F-B316DF5C393F}"/>
              </a:ext>
            </a:extLst>
          </p:cNvPr>
          <p:cNvSpPr/>
          <p:nvPr/>
        </p:nvSpPr>
        <p:spPr>
          <a:xfrm>
            <a:off x="227705" y="11749608"/>
            <a:ext cx="11796928" cy="2680913"/>
          </a:xfrm>
          <a:prstGeom prst="roundRect">
            <a:avLst>
              <a:gd name="adj" fmla="val 10653"/>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ＤＦ太丸ゴシック体N" panose="020F0909000000000000" pitchFamily="49" charset="-128"/>
              <a:ea typeface="ＤＦ太丸ゴシック体N" panose="020F0909000000000000" pitchFamily="49" charset="-128"/>
            </a:endParaRPr>
          </a:p>
        </p:txBody>
      </p:sp>
      <p:sp>
        <p:nvSpPr>
          <p:cNvPr id="67" name="テキスト ボックス 66">
            <a:extLst>
              <a:ext uri="{FF2B5EF4-FFF2-40B4-BE49-F238E27FC236}">
                <a16:creationId xmlns:a16="http://schemas.microsoft.com/office/drawing/2014/main" id="{2C05E9C6-D50E-765B-BB09-9880523FE645}"/>
              </a:ext>
            </a:extLst>
          </p:cNvPr>
          <p:cNvSpPr txBox="1"/>
          <p:nvPr/>
        </p:nvSpPr>
        <p:spPr>
          <a:xfrm>
            <a:off x="2890746" y="10907432"/>
            <a:ext cx="1414170" cy="646331"/>
          </a:xfrm>
          <a:prstGeom prst="rect">
            <a:avLst/>
          </a:prstGeom>
          <a:noFill/>
        </p:spPr>
        <p:txBody>
          <a:bodyPr wrap="none" rtlCol="0">
            <a:spAutoFit/>
          </a:bodyPr>
          <a:lstStyle/>
          <a:p>
            <a:r>
              <a:rPr kumimoji="1" lang="ja-JP" altLang="en-US" sz="3600" dirty="0">
                <a:latin typeface="HGP創英角ｺﾞｼｯｸUB" pitchFamily="50" charset="-128"/>
                <a:ea typeface="HGP創英角ｺﾞｼｯｸUB" pitchFamily="50" charset="-128"/>
              </a:rPr>
              <a:t>不　要</a:t>
            </a:r>
          </a:p>
        </p:txBody>
      </p:sp>
      <p:sp>
        <p:nvSpPr>
          <p:cNvPr id="70" name="テキスト ボックス 69">
            <a:extLst>
              <a:ext uri="{FF2B5EF4-FFF2-40B4-BE49-F238E27FC236}">
                <a16:creationId xmlns:a16="http://schemas.microsoft.com/office/drawing/2014/main" id="{47A9D394-A0F2-CFC8-DE22-886836C5B9C1}"/>
              </a:ext>
            </a:extLst>
          </p:cNvPr>
          <p:cNvSpPr txBox="1"/>
          <p:nvPr/>
        </p:nvSpPr>
        <p:spPr>
          <a:xfrm>
            <a:off x="668874" y="10907432"/>
            <a:ext cx="2037737" cy="646331"/>
          </a:xfrm>
          <a:prstGeom prst="rect">
            <a:avLst/>
          </a:prstGeom>
          <a:noFill/>
        </p:spPr>
        <p:txBody>
          <a:bodyPr wrap="none" rtlCol="0">
            <a:spAutoFit/>
          </a:bodyPr>
          <a:lstStyle/>
          <a:p>
            <a:r>
              <a:rPr kumimoji="1" lang="ja-JP" altLang="en-US" sz="3600" b="1" dirty="0">
                <a:latin typeface="HGS創英角ｺﾞｼｯｸUB" panose="020B0900000000000000" pitchFamily="50" charset="-128"/>
                <a:ea typeface="HGS創英角ｺﾞｼｯｸUB" panose="020B0900000000000000" pitchFamily="50" charset="-128"/>
              </a:rPr>
              <a:t>申込み：</a:t>
            </a:r>
          </a:p>
        </p:txBody>
      </p:sp>
      <p:sp>
        <p:nvSpPr>
          <p:cNvPr id="72" name="テキスト ボックス 71">
            <a:extLst>
              <a:ext uri="{FF2B5EF4-FFF2-40B4-BE49-F238E27FC236}">
                <a16:creationId xmlns:a16="http://schemas.microsoft.com/office/drawing/2014/main" id="{470CEDFF-2CB7-2915-7568-1482412B5F8C}"/>
              </a:ext>
            </a:extLst>
          </p:cNvPr>
          <p:cNvSpPr txBox="1"/>
          <p:nvPr/>
        </p:nvSpPr>
        <p:spPr>
          <a:xfrm>
            <a:off x="2890746" y="9416986"/>
            <a:ext cx="3647152" cy="646331"/>
          </a:xfrm>
          <a:prstGeom prst="rect">
            <a:avLst/>
          </a:prstGeom>
          <a:noFill/>
        </p:spPr>
        <p:txBody>
          <a:bodyPr wrap="none" rtlCol="0">
            <a:spAutoFit/>
          </a:bodyPr>
          <a:lstStyle/>
          <a:p>
            <a:r>
              <a:rPr kumimoji="1" lang="ja-JP" altLang="en-US" sz="3600" dirty="0">
                <a:latin typeface="HGP創英角ｺﾞｼｯｸUB" pitchFamily="50" charset="-128"/>
                <a:ea typeface="HGP創英角ｺﾞｼｯｸUB" pitchFamily="50" charset="-128"/>
              </a:rPr>
              <a:t>医療・介護関係者</a:t>
            </a:r>
          </a:p>
        </p:txBody>
      </p:sp>
      <p:sp>
        <p:nvSpPr>
          <p:cNvPr id="78" name="テキスト ボックス 77">
            <a:extLst>
              <a:ext uri="{FF2B5EF4-FFF2-40B4-BE49-F238E27FC236}">
                <a16:creationId xmlns:a16="http://schemas.microsoft.com/office/drawing/2014/main" id="{D2D62620-A6C6-F6E5-76B1-F9EF67559B86}"/>
              </a:ext>
            </a:extLst>
          </p:cNvPr>
          <p:cNvSpPr txBox="1"/>
          <p:nvPr/>
        </p:nvSpPr>
        <p:spPr>
          <a:xfrm>
            <a:off x="668874" y="9392350"/>
            <a:ext cx="2037737" cy="646331"/>
          </a:xfrm>
          <a:prstGeom prst="rect">
            <a:avLst/>
          </a:prstGeom>
          <a:noFill/>
        </p:spPr>
        <p:txBody>
          <a:bodyPr wrap="none" rtlCol="0">
            <a:spAutoFit/>
          </a:bodyPr>
          <a:lstStyle/>
          <a:p>
            <a:r>
              <a:rPr kumimoji="1" lang="ja-JP" altLang="en-US" sz="3600" b="1" dirty="0">
                <a:latin typeface="HGS創英角ｺﾞｼｯｸUB" panose="020B0900000000000000" pitchFamily="50" charset="-128"/>
                <a:ea typeface="HGS創英角ｺﾞｼｯｸUB" panose="020B0900000000000000" pitchFamily="50" charset="-128"/>
              </a:rPr>
              <a:t>対　象：</a:t>
            </a:r>
          </a:p>
        </p:txBody>
      </p:sp>
      <p:sp>
        <p:nvSpPr>
          <p:cNvPr id="80" name="テキスト ボックス 79">
            <a:extLst>
              <a:ext uri="{FF2B5EF4-FFF2-40B4-BE49-F238E27FC236}">
                <a16:creationId xmlns:a16="http://schemas.microsoft.com/office/drawing/2014/main" id="{0AA7096D-09ED-81F1-C142-A8999C170086}"/>
              </a:ext>
            </a:extLst>
          </p:cNvPr>
          <p:cNvSpPr txBox="1"/>
          <p:nvPr/>
        </p:nvSpPr>
        <p:spPr>
          <a:xfrm>
            <a:off x="135245" y="14533474"/>
            <a:ext cx="4288353" cy="707886"/>
          </a:xfrm>
          <a:prstGeom prst="rect">
            <a:avLst/>
          </a:prstGeom>
          <a:noFill/>
        </p:spPr>
        <p:txBody>
          <a:bodyPr wrap="none" rtlCol="0">
            <a:spAutoFit/>
          </a:bodyPr>
          <a:lstStyle/>
          <a:p>
            <a:r>
              <a:rPr kumimoji="1" lang="ja-JP" altLang="en-US" sz="4000" dirty="0">
                <a:latin typeface="ＤＦ太丸ゴシック体N" panose="020F0909000000000000" pitchFamily="49" charset="-128"/>
                <a:ea typeface="ＤＦ太丸ゴシック体N" panose="020F0909000000000000" pitchFamily="49" charset="-128"/>
              </a:rPr>
              <a:t>＜お問い合わせ＞</a:t>
            </a:r>
          </a:p>
        </p:txBody>
      </p:sp>
      <p:sp>
        <p:nvSpPr>
          <p:cNvPr id="82" name="テキスト ボックス 81">
            <a:extLst>
              <a:ext uri="{FF2B5EF4-FFF2-40B4-BE49-F238E27FC236}">
                <a16:creationId xmlns:a16="http://schemas.microsoft.com/office/drawing/2014/main" id="{8C719896-2501-DA6B-9DC0-06F539161093}"/>
              </a:ext>
            </a:extLst>
          </p:cNvPr>
          <p:cNvSpPr txBox="1"/>
          <p:nvPr/>
        </p:nvSpPr>
        <p:spPr>
          <a:xfrm>
            <a:off x="494519" y="15294096"/>
            <a:ext cx="10854253" cy="584775"/>
          </a:xfrm>
          <a:prstGeom prst="rect">
            <a:avLst/>
          </a:prstGeom>
          <a:noFill/>
        </p:spPr>
        <p:txBody>
          <a:bodyPr wrap="none" rtlCol="0">
            <a:spAutoFit/>
          </a:bodyPr>
          <a:lstStyle/>
          <a:p>
            <a:r>
              <a:rPr kumimoji="1" lang="ja-JP" altLang="en-US" sz="2800" dirty="0">
                <a:latin typeface="ＤＦ太丸ゴシック体N" panose="020F0909000000000000" pitchFamily="49" charset="-128"/>
                <a:ea typeface="ＤＦ太丸ゴシック体N" panose="020F0909000000000000" pitchFamily="49" charset="-128"/>
              </a:rPr>
              <a:t>函館医療センター歯科口腔外科　白石剛士　</a:t>
            </a:r>
            <a:r>
              <a:rPr kumimoji="1" lang="en-US" altLang="ja-JP" sz="3200" dirty="0">
                <a:latin typeface="ＤＦ太丸ゴシック体N" panose="020F0909000000000000" pitchFamily="49" charset="-128"/>
                <a:ea typeface="ＤＦ太丸ゴシック体N" panose="020F0909000000000000" pitchFamily="49" charset="-128"/>
              </a:rPr>
              <a:t>TEL</a:t>
            </a:r>
            <a:r>
              <a:rPr kumimoji="1" lang="ja-JP" altLang="en-US" sz="3200" dirty="0">
                <a:latin typeface="ＤＦ太丸ゴシック体N" panose="020F0909000000000000" pitchFamily="49" charset="-128"/>
                <a:ea typeface="ＤＦ太丸ゴシック体N" panose="020F0909000000000000" pitchFamily="49" charset="-128"/>
              </a:rPr>
              <a:t>：</a:t>
            </a:r>
            <a:r>
              <a:rPr kumimoji="1" lang="en-US" altLang="ja-JP" sz="3200" dirty="0">
                <a:latin typeface="ＤＦ太丸ゴシック体N" panose="020F0909000000000000" pitchFamily="49" charset="-128"/>
                <a:ea typeface="ＤＦ太丸ゴシック体N" panose="020F0909000000000000" pitchFamily="49" charset="-128"/>
              </a:rPr>
              <a:t>0138-51-6281</a:t>
            </a:r>
            <a:endParaRPr kumimoji="1" lang="ja-JP" altLang="en-US" sz="2800" dirty="0">
              <a:latin typeface="ＤＦ太丸ゴシック体N" panose="020F0909000000000000" pitchFamily="49" charset="-128"/>
              <a:ea typeface="ＤＦ太丸ゴシック体N" panose="020F0909000000000000" pitchFamily="49" charset="-128"/>
            </a:endParaRPr>
          </a:p>
        </p:txBody>
      </p:sp>
      <p:sp>
        <p:nvSpPr>
          <p:cNvPr id="3" name="テキスト ボックス 2">
            <a:extLst>
              <a:ext uri="{FF2B5EF4-FFF2-40B4-BE49-F238E27FC236}">
                <a16:creationId xmlns:a16="http://schemas.microsoft.com/office/drawing/2014/main" id="{F5232E0E-4588-40E3-2B96-71D77DF2C668}"/>
              </a:ext>
            </a:extLst>
          </p:cNvPr>
          <p:cNvSpPr txBox="1"/>
          <p:nvPr/>
        </p:nvSpPr>
        <p:spPr>
          <a:xfrm>
            <a:off x="668874" y="2725936"/>
            <a:ext cx="10679898" cy="4524315"/>
          </a:xfrm>
          <a:prstGeom prst="rect">
            <a:avLst/>
          </a:prstGeom>
          <a:noFill/>
        </p:spPr>
        <p:txBody>
          <a:bodyPr wrap="square">
            <a:spAutoFit/>
          </a:bodyPr>
          <a:lstStyle/>
          <a:p>
            <a:pPr algn="just"/>
            <a:r>
              <a:rPr lang="ja-JP" altLang="en-US" sz="2400" kern="100" dirty="0">
                <a:effectLst/>
                <a:latin typeface="+mn-ea"/>
                <a:cs typeface="Times New Roman" panose="02020603050405020304" pitchFamily="18" charset="0"/>
              </a:rPr>
              <a:t>　</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日ごとに春の気配を感じる今日この頃ですが、皆様にはご健勝でご活躍の</a:t>
            </a:r>
            <a:endPar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こととご推察申し上げます。さて、令和</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6</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年度函館歯科病診連携懇話会、</a:t>
            </a:r>
            <a:endPar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p>
            <a:pPr algn="just"/>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第２回定例会を開催いたします。</a:t>
            </a:r>
          </a:p>
          <a:p>
            <a:pPr algn="just"/>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　ご存じのとおり認知症は、軽度認知障害（</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MIC</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を含めると、３人に１人が発症することから、誰にでも起こりうる症状といえます。このことは医療のみならず、介護、福祉さらに生活の場においても共通の問題としてとらえる必要があります。さらに、認知症や</a:t>
            </a:r>
            <a:r>
              <a:rPr lang="en-US"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MIC</a:t>
            </a:r>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の方への対応次第では、患者さんが興奮したり、精神的に落ち込んだり、焦りや不安を感じている場面を多く経験します。</a:t>
            </a:r>
          </a:p>
          <a:p>
            <a:pPr algn="just"/>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　そこで今回は、介護・福祉の現場で広くご活躍されている</a:t>
            </a:r>
          </a:p>
          <a:p>
            <a:pPr algn="just"/>
            <a:r>
              <a:rPr lang="ja-JP" altLang="ja-JP" sz="2400" kern="100" dirty="0">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細田　政裕氏を講師にお迎えして「認知症の人への理解と対応」というテーマでご講演していただきます。</a:t>
            </a:r>
          </a:p>
        </p:txBody>
      </p:sp>
    </p:spTree>
    <p:extLst>
      <p:ext uri="{BB962C8B-B14F-4D97-AF65-F5344CB8AC3E}">
        <p14:creationId xmlns:p14="http://schemas.microsoft.com/office/powerpoint/2010/main" val="31557397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13122</TotalTime>
  <Words>278</Words>
  <Application>Microsoft Office PowerPoint</Application>
  <PresentationFormat>ユーザー設定</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ＤＦ太丸ゴシック体N</vt:lpstr>
      <vt:lpstr>HGP創英角ｺﾞｼｯｸUB</vt:lpstr>
      <vt:lpstr>HGP明朝E</vt:lpstr>
      <vt:lpstr>HGS創英角ｺﾞｼｯｸUB</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敏昭 中野</dc:creator>
  <cp:lastModifiedBy>裕二 光銭</cp:lastModifiedBy>
  <cp:revision>29</cp:revision>
  <cp:lastPrinted>2024-09-19T23:35:23Z</cp:lastPrinted>
  <dcterms:created xsi:type="dcterms:W3CDTF">2024-04-15T01:01:33Z</dcterms:created>
  <dcterms:modified xsi:type="dcterms:W3CDTF">2025-03-16T06:38:27Z</dcterms:modified>
</cp:coreProperties>
</file>